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8" r:id="rId1"/>
  </p:sldMasterIdLst>
  <p:notesMasterIdLst>
    <p:notesMasterId r:id="rId29"/>
  </p:notesMasterIdLst>
  <p:sldIdLst>
    <p:sldId id="256" r:id="rId2"/>
    <p:sldId id="282" r:id="rId3"/>
    <p:sldId id="262" r:id="rId4"/>
    <p:sldId id="257" r:id="rId5"/>
    <p:sldId id="260" r:id="rId6"/>
    <p:sldId id="261" r:id="rId7"/>
    <p:sldId id="259" r:id="rId8"/>
    <p:sldId id="263" r:id="rId9"/>
    <p:sldId id="279" r:id="rId10"/>
    <p:sldId id="278" r:id="rId11"/>
    <p:sldId id="275" r:id="rId12"/>
    <p:sldId id="276" r:id="rId13"/>
    <p:sldId id="283" r:id="rId14"/>
    <p:sldId id="277" r:id="rId15"/>
    <p:sldId id="258" r:id="rId16"/>
    <p:sldId id="264" r:id="rId17"/>
    <p:sldId id="266" r:id="rId18"/>
    <p:sldId id="267" r:id="rId19"/>
    <p:sldId id="265" r:id="rId20"/>
    <p:sldId id="285" r:id="rId21"/>
    <p:sldId id="271" r:id="rId22"/>
    <p:sldId id="270" r:id="rId23"/>
    <p:sldId id="288" r:id="rId24"/>
    <p:sldId id="287" r:id="rId25"/>
    <p:sldId id="273" r:id="rId26"/>
    <p:sldId id="280" r:id="rId27"/>
    <p:sldId id="281" r:id="rId28"/>
  </p:sldIdLst>
  <p:sldSz cx="12192000" cy="6858000"/>
  <p:notesSz cx="6888163" cy="100203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3898" autoAdjust="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FC0493-0E0B-4EAB-9B1A-C865B85CE6B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CE18B573-4141-4B76-82AF-FE838B4D53AA}">
      <dgm:prSet phldrT="[Text]"/>
      <dgm:spPr/>
      <dgm:t>
        <a:bodyPr/>
        <a:lstStyle/>
        <a:p>
          <a:r>
            <a:rPr lang="lt-LT" dirty="0" smtClean="0"/>
            <a:t>Mokytojas</a:t>
          </a:r>
          <a:endParaRPr lang="lt-LT" dirty="0"/>
        </a:p>
      </dgm:t>
    </dgm:pt>
    <dgm:pt modelId="{A7390B98-ADC0-4177-981A-B4EADAD17B1F}" type="parTrans" cxnId="{8EEDD37B-FE76-4D57-90AA-EA6B8B0D195E}">
      <dgm:prSet/>
      <dgm:spPr/>
      <dgm:t>
        <a:bodyPr/>
        <a:lstStyle/>
        <a:p>
          <a:endParaRPr lang="lt-LT"/>
        </a:p>
      </dgm:t>
    </dgm:pt>
    <dgm:pt modelId="{E50A0DC4-5DB3-43E5-AE95-45C2B07EBDF0}" type="sibTrans" cxnId="{8EEDD37B-FE76-4D57-90AA-EA6B8B0D195E}">
      <dgm:prSet/>
      <dgm:spPr/>
      <dgm:t>
        <a:bodyPr/>
        <a:lstStyle/>
        <a:p>
          <a:endParaRPr lang="lt-LT"/>
        </a:p>
      </dgm:t>
    </dgm:pt>
    <dgm:pt modelId="{A6DB1A48-A466-4E7B-A35A-65243EE83CD5}">
      <dgm:prSet phldrT="[Text]"/>
      <dgm:spPr/>
      <dgm:t>
        <a:bodyPr/>
        <a:lstStyle/>
        <a:p>
          <a:r>
            <a:rPr lang="lt-LT" dirty="0" smtClean="0"/>
            <a:t>Mokinys</a:t>
          </a:r>
          <a:endParaRPr lang="lt-LT" dirty="0"/>
        </a:p>
      </dgm:t>
    </dgm:pt>
    <dgm:pt modelId="{F24B850E-CED5-4BC4-8917-68838C7F0152}" type="parTrans" cxnId="{DD891D7B-28C2-4392-8E4B-F18327CC7754}">
      <dgm:prSet/>
      <dgm:spPr/>
      <dgm:t>
        <a:bodyPr/>
        <a:lstStyle/>
        <a:p>
          <a:endParaRPr lang="lt-LT"/>
        </a:p>
      </dgm:t>
    </dgm:pt>
    <dgm:pt modelId="{04DFC406-338C-442E-9230-0284C0F8D0FB}" type="sibTrans" cxnId="{DD891D7B-28C2-4392-8E4B-F18327CC7754}">
      <dgm:prSet/>
      <dgm:spPr/>
      <dgm:t>
        <a:bodyPr/>
        <a:lstStyle/>
        <a:p>
          <a:endParaRPr lang="lt-LT"/>
        </a:p>
      </dgm:t>
    </dgm:pt>
    <dgm:pt modelId="{5D63FB6B-5E37-430B-8FE3-C0D227B95297}">
      <dgm:prSet phldrT="[Text]"/>
      <dgm:spPr/>
      <dgm:t>
        <a:bodyPr/>
        <a:lstStyle/>
        <a:p>
          <a:r>
            <a:rPr lang="lt-LT" dirty="0" smtClean="0"/>
            <a:t>Tėvai</a:t>
          </a:r>
          <a:endParaRPr lang="lt-LT" dirty="0"/>
        </a:p>
      </dgm:t>
    </dgm:pt>
    <dgm:pt modelId="{E0BE242E-EE6F-49DC-B783-61364A2F360E}" type="parTrans" cxnId="{3FFE6E2B-DFD9-4252-99D4-65CC94F344E1}">
      <dgm:prSet/>
      <dgm:spPr/>
      <dgm:t>
        <a:bodyPr/>
        <a:lstStyle/>
        <a:p>
          <a:endParaRPr lang="lt-LT"/>
        </a:p>
      </dgm:t>
    </dgm:pt>
    <dgm:pt modelId="{40BEDBD1-2E1E-43AC-B00C-0916444E5684}" type="sibTrans" cxnId="{3FFE6E2B-DFD9-4252-99D4-65CC94F344E1}">
      <dgm:prSet/>
      <dgm:spPr/>
      <dgm:t>
        <a:bodyPr/>
        <a:lstStyle/>
        <a:p>
          <a:endParaRPr lang="lt-LT"/>
        </a:p>
      </dgm:t>
    </dgm:pt>
    <dgm:pt modelId="{748BC296-5255-4BF4-8844-D903EF24B710}" type="pres">
      <dgm:prSet presAssocID="{3FFC0493-0E0B-4EAB-9B1A-C865B85CE6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FBACAF7F-87C6-4B48-8C9F-D682E81869F3}" type="pres">
      <dgm:prSet presAssocID="{CE18B573-4141-4B76-82AF-FE838B4D53AA}" presName="node" presStyleLbl="node1" presStyleIdx="0" presStyleCnt="3" custRadScaleRad="106328" custRadScaleInc="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9630F372-94EF-4D1F-A212-67EB1CE73224}" type="pres">
      <dgm:prSet presAssocID="{E50A0DC4-5DB3-43E5-AE95-45C2B07EBDF0}" presName="sibTrans" presStyleLbl="sibTrans2D1" presStyleIdx="0" presStyleCnt="3"/>
      <dgm:spPr/>
      <dgm:t>
        <a:bodyPr/>
        <a:lstStyle/>
        <a:p>
          <a:endParaRPr lang="lt-LT"/>
        </a:p>
      </dgm:t>
    </dgm:pt>
    <dgm:pt modelId="{B6263811-3120-4919-8078-C4EE384416A4}" type="pres">
      <dgm:prSet presAssocID="{E50A0DC4-5DB3-43E5-AE95-45C2B07EBDF0}" presName="connectorText" presStyleLbl="sibTrans2D1" presStyleIdx="0" presStyleCnt="3"/>
      <dgm:spPr/>
      <dgm:t>
        <a:bodyPr/>
        <a:lstStyle/>
        <a:p>
          <a:endParaRPr lang="lt-LT"/>
        </a:p>
      </dgm:t>
    </dgm:pt>
    <dgm:pt modelId="{D71F022A-7886-48D6-8614-C0464B9C63F1}" type="pres">
      <dgm:prSet presAssocID="{A6DB1A48-A466-4E7B-A35A-65243EE83CD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94CB0328-0676-4C07-AF82-9709D46075D1}" type="pres">
      <dgm:prSet presAssocID="{04DFC406-338C-442E-9230-0284C0F8D0FB}" presName="sibTrans" presStyleLbl="sibTrans2D1" presStyleIdx="1" presStyleCnt="3"/>
      <dgm:spPr/>
      <dgm:t>
        <a:bodyPr/>
        <a:lstStyle/>
        <a:p>
          <a:endParaRPr lang="lt-LT"/>
        </a:p>
      </dgm:t>
    </dgm:pt>
    <dgm:pt modelId="{FDC7DC12-1CF3-4DC4-A0F4-70690C8C684F}" type="pres">
      <dgm:prSet presAssocID="{04DFC406-338C-442E-9230-0284C0F8D0FB}" presName="connectorText" presStyleLbl="sibTrans2D1" presStyleIdx="1" presStyleCnt="3"/>
      <dgm:spPr/>
      <dgm:t>
        <a:bodyPr/>
        <a:lstStyle/>
        <a:p>
          <a:endParaRPr lang="lt-LT"/>
        </a:p>
      </dgm:t>
    </dgm:pt>
    <dgm:pt modelId="{14C84AAF-2CCE-4F38-8743-723FF1A1F9A7}" type="pres">
      <dgm:prSet presAssocID="{5D63FB6B-5E37-430B-8FE3-C0D227B9529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4379698-38C7-47BE-9942-B50FA050B4C8}" type="pres">
      <dgm:prSet presAssocID="{40BEDBD1-2E1E-43AC-B00C-0916444E5684}" presName="sibTrans" presStyleLbl="sibTrans2D1" presStyleIdx="2" presStyleCnt="3"/>
      <dgm:spPr/>
      <dgm:t>
        <a:bodyPr/>
        <a:lstStyle/>
        <a:p>
          <a:endParaRPr lang="lt-LT"/>
        </a:p>
      </dgm:t>
    </dgm:pt>
    <dgm:pt modelId="{CA6C87EB-1627-410D-B899-05042DC3977B}" type="pres">
      <dgm:prSet presAssocID="{40BEDBD1-2E1E-43AC-B00C-0916444E5684}" presName="connectorText" presStyleLbl="sibTrans2D1" presStyleIdx="2" presStyleCnt="3"/>
      <dgm:spPr/>
      <dgm:t>
        <a:bodyPr/>
        <a:lstStyle/>
        <a:p>
          <a:endParaRPr lang="lt-LT"/>
        </a:p>
      </dgm:t>
    </dgm:pt>
  </dgm:ptLst>
  <dgm:cxnLst>
    <dgm:cxn modelId="{AC3B1AA5-C519-434F-A331-E6F193AA004C}" type="presOf" srcId="{E50A0DC4-5DB3-43E5-AE95-45C2B07EBDF0}" destId="{B6263811-3120-4919-8078-C4EE384416A4}" srcOrd="1" destOrd="0" presId="urn:microsoft.com/office/officeart/2005/8/layout/cycle7"/>
    <dgm:cxn modelId="{DD891D7B-28C2-4392-8E4B-F18327CC7754}" srcId="{3FFC0493-0E0B-4EAB-9B1A-C865B85CE6B0}" destId="{A6DB1A48-A466-4E7B-A35A-65243EE83CD5}" srcOrd="1" destOrd="0" parTransId="{F24B850E-CED5-4BC4-8917-68838C7F0152}" sibTransId="{04DFC406-338C-442E-9230-0284C0F8D0FB}"/>
    <dgm:cxn modelId="{1E7AC571-22D9-4E4A-96C9-DCBA7B9AA632}" type="presOf" srcId="{CE18B573-4141-4B76-82AF-FE838B4D53AA}" destId="{FBACAF7F-87C6-4B48-8C9F-D682E81869F3}" srcOrd="0" destOrd="0" presId="urn:microsoft.com/office/officeart/2005/8/layout/cycle7"/>
    <dgm:cxn modelId="{4A373C78-E7EE-4DE2-A48D-3854CEDAD7F3}" type="presOf" srcId="{40BEDBD1-2E1E-43AC-B00C-0916444E5684}" destId="{CA6C87EB-1627-410D-B899-05042DC3977B}" srcOrd="1" destOrd="0" presId="urn:microsoft.com/office/officeart/2005/8/layout/cycle7"/>
    <dgm:cxn modelId="{9A807A4E-37D9-4FB2-A124-78F4F6938008}" type="presOf" srcId="{E50A0DC4-5DB3-43E5-AE95-45C2B07EBDF0}" destId="{9630F372-94EF-4D1F-A212-67EB1CE73224}" srcOrd="0" destOrd="0" presId="urn:microsoft.com/office/officeart/2005/8/layout/cycle7"/>
    <dgm:cxn modelId="{E83A5CF0-5601-4A81-AA48-736ED77BFFB6}" type="presOf" srcId="{40BEDBD1-2E1E-43AC-B00C-0916444E5684}" destId="{D4379698-38C7-47BE-9942-B50FA050B4C8}" srcOrd="0" destOrd="0" presId="urn:microsoft.com/office/officeart/2005/8/layout/cycle7"/>
    <dgm:cxn modelId="{94388401-3680-4B19-AD8C-E5FD4195EA7E}" type="presOf" srcId="{04DFC406-338C-442E-9230-0284C0F8D0FB}" destId="{94CB0328-0676-4C07-AF82-9709D46075D1}" srcOrd="0" destOrd="0" presId="urn:microsoft.com/office/officeart/2005/8/layout/cycle7"/>
    <dgm:cxn modelId="{42366395-F818-444F-B0EA-70B589A515F1}" type="presOf" srcId="{3FFC0493-0E0B-4EAB-9B1A-C865B85CE6B0}" destId="{748BC296-5255-4BF4-8844-D903EF24B710}" srcOrd="0" destOrd="0" presId="urn:microsoft.com/office/officeart/2005/8/layout/cycle7"/>
    <dgm:cxn modelId="{95F2544A-4877-4D01-B377-F0D354798E88}" type="presOf" srcId="{04DFC406-338C-442E-9230-0284C0F8D0FB}" destId="{FDC7DC12-1CF3-4DC4-A0F4-70690C8C684F}" srcOrd="1" destOrd="0" presId="urn:microsoft.com/office/officeart/2005/8/layout/cycle7"/>
    <dgm:cxn modelId="{58653C93-0E00-4029-AF4E-BC596A309BBD}" type="presOf" srcId="{5D63FB6B-5E37-430B-8FE3-C0D227B95297}" destId="{14C84AAF-2CCE-4F38-8743-723FF1A1F9A7}" srcOrd="0" destOrd="0" presId="urn:microsoft.com/office/officeart/2005/8/layout/cycle7"/>
    <dgm:cxn modelId="{8EEDD37B-FE76-4D57-90AA-EA6B8B0D195E}" srcId="{3FFC0493-0E0B-4EAB-9B1A-C865B85CE6B0}" destId="{CE18B573-4141-4B76-82AF-FE838B4D53AA}" srcOrd="0" destOrd="0" parTransId="{A7390B98-ADC0-4177-981A-B4EADAD17B1F}" sibTransId="{E50A0DC4-5DB3-43E5-AE95-45C2B07EBDF0}"/>
    <dgm:cxn modelId="{3FFE6E2B-DFD9-4252-99D4-65CC94F344E1}" srcId="{3FFC0493-0E0B-4EAB-9B1A-C865B85CE6B0}" destId="{5D63FB6B-5E37-430B-8FE3-C0D227B95297}" srcOrd="2" destOrd="0" parTransId="{E0BE242E-EE6F-49DC-B783-61364A2F360E}" sibTransId="{40BEDBD1-2E1E-43AC-B00C-0916444E5684}"/>
    <dgm:cxn modelId="{F08A8D0A-669E-4E68-ACBA-851A9F52844D}" type="presOf" srcId="{A6DB1A48-A466-4E7B-A35A-65243EE83CD5}" destId="{D71F022A-7886-48D6-8614-C0464B9C63F1}" srcOrd="0" destOrd="0" presId="urn:microsoft.com/office/officeart/2005/8/layout/cycle7"/>
    <dgm:cxn modelId="{69E63C76-5C68-4D17-9260-F5D77B1DFE1E}" type="presParOf" srcId="{748BC296-5255-4BF4-8844-D903EF24B710}" destId="{FBACAF7F-87C6-4B48-8C9F-D682E81869F3}" srcOrd="0" destOrd="0" presId="urn:microsoft.com/office/officeart/2005/8/layout/cycle7"/>
    <dgm:cxn modelId="{6129F966-BC8C-45F4-9DAE-6C3C6CFC3A39}" type="presParOf" srcId="{748BC296-5255-4BF4-8844-D903EF24B710}" destId="{9630F372-94EF-4D1F-A212-67EB1CE73224}" srcOrd="1" destOrd="0" presId="urn:microsoft.com/office/officeart/2005/8/layout/cycle7"/>
    <dgm:cxn modelId="{F9F5320C-0C87-4DA6-B64A-246D27C6EF11}" type="presParOf" srcId="{9630F372-94EF-4D1F-A212-67EB1CE73224}" destId="{B6263811-3120-4919-8078-C4EE384416A4}" srcOrd="0" destOrd="0" presId="urn:microsoft.com/office/officeart/2005/8/layout/cycle7"/>
    <dgm:cxn modelId="{8E92402E-7A88-4166-BD9C-E85443D95611}" type="presParOf" srcId="{748BC296-5255-4BF4-8844-D903EF24B710}" destId="{D71F022A-7886-48D6-8614-C0464B9C63F1}" srcOrd="2" destOrd="0" presId="urn:microsoft.com/office/officeart/2005/8/layout/cycle7"/>
    <dgm:cxn modelId="{1D938756-126D-45FC-A12B-7FF581388A0E}" type="presParOf" srcId="{748BC296-5255-4BF4-8844-D903EF24B710}" destId="{94CB0328-0676-4C07-AF82-9709D46075D1}" srcOrd="3" destOrd="0" presId="urn:microsoft.com/office/officeart/2005/8/layout/cycle7"/>
    <dgm:cxn modelId="{80E0F7E6-7DFC-428E-9778-B2CC81EAD8C5}" type="presParOf" srcId="{94CB0328-0676-4C07-AF82-9709D46075D1}" destId="{FDC7DC12-1CF3-4DC4-A0F4-70690C8C684F}" srcOrd="0" destOrd="0" presId="urn:microsoft.com/office/officeart/2005/8/layout/cycle7"/>
    <dgm:cxn modelId="{C87086A0-2439-4693-8C18-6733CF12BF8A}" type="presParOf" srcId="{748BC296-5255-4BF4-8844-D903EF24B710}" destId="{14C84AAF-2CCE-4F38-8743-723FF1A1F9A7}" srcOrd="4" destOrd="0" presId="urn:microsoft.com/office/officeart/2005/8/layout/cycle7"/>
    <dgm:cxn modelId="{8D216D8F-A1C4-41ED-92FE-E020237C0FDD}" type="presParOf" srcId="{748BC296-5255-4BF4-8844-D903EF24B710}" destId="{D4379698-38C7-47BE-9942-B50FA050B4C8}" srcOrd="5" destOrd="0" presId="urn:microsoft.com/office/officeart/2005/8/layout/cycle7"/>
    <dgm:cxn modelId="{451DF5B7-321C-43D9-8B4B-475007A1537C}" type="presParOf" srcId="{D4379698-38C7-47BE-9942-B50FA050B4C8}" destId="{CA6C87EB-1627-410D-B899-05042DC3977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55BC4-C6A8-4E1B-9ADD-65BA6BA1C63F}" type="datetimeFigureOut">
              <a:rPr lang="lt-LT" smtClean="0"/>
              <a:t>2019.05.15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914F8-CAA8-46E3-A068-B0803759042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3479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914F8-CAA8-46E3-A068-B08037590425}" type="slidenum">
              <a:rPr lang="lt-LT" smtClean="0"/>
              <a:t>24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84310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914F8-CAA8-46E3-A068-B08037590425}" type="slidenum">
              <a:rPr lang="lt-LT" smtClean="0"/>
              <a:t>27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81222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D310-3842-450A-BD3A-06BC85EF48E5}" type="datetimeFigureOut">
              <a:rPr lang="lt-LT" smtClean="0"/>
              <a:t>2019.05.15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8E6A-F041-437F-BFD4-A2828D0DCB76}" type="slidenum">
              <a:rPr lang="lt-LT" smtClean="0"/>
              <a:t>‹#›</a:t>
            </a:fld>
            <a:endParaRPr lang="lt-L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26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D310-3842-450A-BD3A-06BC85EF48E5}" type="datetimeFigureOut">
              <a:rPr lang="lt-LT" smtClean="0"/>
              <a:t>2019.05.15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8E6A-F041-437F-BFD4-A2828D0DCB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4861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D310-3842-450A-BD3A-06BC85EF48E5}" type="datetimeFigureOut">
              <a:rPr lang="lt-LT" smtClean="0"/>
              <a:t>2019.05.15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8E6A-F041-437F-BFD4-A2828D0DCB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1218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D310-3842-450A-BD3A-06BC85EF48E5}" type="datetimeFigureOut">
              <a:rPr lang="lt-LT" smtClean="0"/>
              <a:t>2019.05.15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8E6A-F041-437F-BFD4-A2828D0DCB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9975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D310-3842-450A-BD3A-06BC85EF48E5}" type="datetimeFigureOut">
              <a:rPr lang="lt-LT" smtClean="0"/>
              <a:t>2019.05.15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8E6A-F041-437F-BFD4-A2828D0DCB76}" type="slidenum">
              <a:rPr lang="lt-LT" smtClean="0"/>
              <a:t>‹#›</a:t>
            </a:fld>
            <a:endParaRPr lang="lt-L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7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D310-3842-450A-BD3A-06BC85EF48E5}" type="datetimeFigureOut">
              <a:rPr lang="lt-LT" smtClean="0"/>
              <a:t>2019.05.15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8E6A-F041-437F-BFD4-A2828D0DCB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4856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D310-3842-450A-BD3A-06BC85EF48E5}" type="datetimeFigureOut">
              <a:rPr lang="lt-LT" smtClean="0"/>
              <a:t>2019.05.15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8E6A-F041-437F-BFD4-A2828D0DCB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354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D310-3842-450A-BD3A-06BC85EF48E5}" type="datetimeFigureOut">
              <a:rPr lang="lt-LT" smtClean="0"/>
              <a:t>2019.05.15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8E6A-F041-437F-BFD4-A2828D0DCB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9101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D310-3842-450A-BD3A-06BC85EF48E5}" type="datetimeFigureOut">
              <a:rPr lang="lt-LT" smtClean="0"/>
              <a:t>2019.05.15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8E6A-F041-437F-BFD4-A2828D0DCB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6872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3B6D310-3842-450A-BD3A-06BC85EF48E5}" type="datetimeFigureOut">
              <a:rPr lang="lt-LT" smtClean="0"/>
              <a:t>2019.05.15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628E6A-F041-437F-BFD4-A2828D0DCB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8216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D310-3842-450A-BD3A-06BC85EF48E5}" type="datetimeFigureOut">
              <a:rPr lang="lt-LT" smtClean="0"/>
              <a:t>2019.05.15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8E6A-F041-437F-BFD4-A2828D0DCB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9628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3B6D310-3842-450A-BD3A-06BC85EF48E5}" type="datetimeFigureOut">
              <a:rPr lang="lt-LT" smtClean="0"/>
              <a:t>2019.05.15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3628E6A-F041-437F-BFD4-A2828D0DCB76}" type="slidenum">
              <a:rPr lang="lt-LT" smtClean="0"/>
              <a:t>‹#›</a:t>
            </a:fld>
            <a:endParaRPr lang="lt-L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22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ingys.info/moodle/mod/resource/view.php?id=335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ingys.info/moodle/mod/resource/view.php?id=3386" TargetMode="External"/><Relationship Id="rId5" Type="http://schemas.openxmlformats.org/officeDocument/2006/relationships/hyperlink" Target="http://ringys.info/moodle/mod/resource/view.php?id=3360" TargetMode="External"/><Relationship Id="rId4" Type="http://schemas.openxmlformats.org/officeDocument/2006/relationships/hyperlink" Target="http://ringys.info/moodle/mod/resource/view.php?id=3359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461326"/>
          </a:xfrm>
        </p:spPr>
        <p:txBody>
          <a:bodyPr>
            <a:normAutofit/>
          </a:bodyPr>
          <a:lstStyle/>
          <a:p>
            <a:pPr algn="ctr"/>
            <a:r>
              <a:rPr lang="lt-LT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Realaus turinio užduotys – iššūkis dešimtokui</a:t>
            </a:r>
            <a:endParaRPr lang="lt-LT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4362855"/>
            <a:ext cx="10058400" cy="11430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Alma Patalauskienė, Daiva Balevičienė, Lilija Jurgutienė </a:t>
            </a:r>
          </a:p>
          <a:p>
            <a:pPr algn="ctr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Kauno Stepono Dariaus ir Stasio Girėno Gimnazija</a:t>
            </a:r>
          </a:p>
          <a:p>
            <a:pPr algn="ctr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m.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17" y="2305878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0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Projektas ,,Inovatyvi matematika – kiekvieno mokinio sėkmė“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822" y="2502685"/>
            <a:ext cx="2114550" cy="35623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13708"/>
            <a:ext cx="10058400" cy="3751327"/>
          </a:xfrm>
        </p:spPr>
        <p:txBody>
          <a:bodyPr/>
          <a:lstStyle/>
          <a:p>
            <a:pPr algn="ctr"/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Pagalbos mokiniui teikimas</a:t>
            </a:r>
            <a:endParaRPr lang="lt-LT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/>
          </a:p>
          <a:p>
            <a:r>
              <a:rPr lang="lt-LT" dirty="0" smtClean="0"/>
              <a:t>                   </a:t>
            </a: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Individualios konsultacijos;</a:t>
            </a:r>
          </a:p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Asistentas.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3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Projektas ,,Inovatyvi matematika – kiekvieno mokinio sėkmė“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290"/>
            <a:ext cx="2857500" cy="2857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354" y="2638697"/>
            <a:ext cx="9627326" cy="3426338"/>
          </a:xfrm>
        </p:spPr>
        <p:txBody>
          <a:bodyPr/>
          <a:lstStyle/>
          <a:p>
            <a:pPr algn="ctr"/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Neretai mokiniams,  mokantis tiksliųjų ir gamtos </a:t>
            </a: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mokslų </a:t>
            </a: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pamokose, trūksta praktiškumo, pavyzdžių,  kaip tikslieji dalykai gali būti pritaikomi kasdieniniame gyvenime. 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8361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" y="2312440"/>
            <a:ext cx="2114550" cy="3562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Projektas ,,Inovatyvi matematika – kiekvieno mokinio sėkmė“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14191"/>
            <a:ext cx="10058400" cy="3758849"/>
          </a:xfrm>
        </p:spPr>
        <p:txBody>
          <a:bodyPr>
            <a:normAutofit/>
          </a:bodyPr>
          <a:lstStyle/>
          <a:p>
            <a:pPr algn="r"/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Dalyvavimas projektinėje veikloje mokiniams </a:t>
            </a: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suteikia gerokai daugiau savarankiškumo negu tradiciniai mokymo metodai, o tai skatina geriau išmokti, įgyti kompetencijų.</a:t>
            </a:r>
          </a:p>
        </p:txBody>
      </p:sp>
    </p:spTree>
    <p:extLst>
      <p:ext uri="{BB962C8B-B14F-4D97-AF65-F5344CB8AC3E}">
        <p14:creationId xmlns:p14="http://schemas.microsoft.com/office/powerpoint/2010/main" val="319652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9" y="647322"/>
            <a:ext cx="2114550" cy="3562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Projektas ,,Inovatyvi matematika – kiekvieno mokinio sėkmė“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784" y="2559528"/>
            <a:ext cx="10058400" cy="3805954"/>
          </a:xfrm>
        </p:spPr>
        <p:txBody>
          <a:bodyPr>
            <a:normAutofit/>
          </a:bodyPr>
          <a:lstStyle/>
          <a:p>
            <a:pPr algn="r"/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Vaikai geriausiai mokosi tyrinėdami, eksperimentuodami, pažindami, atrasdami. Patyriminis mokymas – viena seniausių edukacijos formų, vienas geriausių mokymosi būdų, vėl  aktualus šiuo metu.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1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622" y="116785"/>
            <a:ext cx="2194560" cy="2194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Projektas ,,Inovatyvi matematika – kiekvieno mokinio sėkmė“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8" y="2481163"/>
            <a:ext cx="11747862" cy="3566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</a:t>
            </a:r>
            <a: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Prieskoninio augalo ciberžolės poveikis sėjamosios </a:t>
            </a:r>
            <a:r>
              <a:rPr lang="lt-LT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pipirnės</a:t>
            </a:r>
            <a: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daigumui</a:t>
            </a:r>
            <a:endParaRPr lang="lt-LT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>
              <a:buNone/>
            </a:pPr>
            <a: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Bičių pikio poveikis pelėsio augimui</a:t>
            </a:r>
            <a:endParaRPr lang="lt-LT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Projektinis darbas ,,Mūsų svajonių atostogos“</a:t>
            </a:r>
            <a:endParaRPr lang="lt-LT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Elektros energijos sunaudojimas ir taupymas mano namuose 1</a:t>
            </a:r>
            <a:endParaRPr lang="lt-LT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3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Projektas ,,Inovatyvi matematika – kiekvieno mokinio sėkmė“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213" y="3272457"/>
            <a:ext cx="2748741" cy="27487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154" y="2795452"/>
            <a:ext cx="10058400" cy="3517780"/>
          </a:xfrm>
        </p:spPr>
        <p:txBody>
          <a:bodyPr/>
          <a:lstStyle/>
          <a:p>
            <a:pPr algn="ctr"/>
            <a:r>
              <a:rPr lang="lt-L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Norėdami </a:t>
            </a:r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ugdyti kūrybišką asmenybę, turime patys veikti kūrybiškai. 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8901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273" y="1099360"/>
            <a:ext cx="5277727" cy="3078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Projektas ,,Inovatyvi matematika – kiekvieno mokinio sėkmė“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2603378"/>
            <a:ext cx="10384972" cy="3556967"/>
          </a:xfrm>
        </p:spPr>
        <p:txBody>
          <a:bodyPr/>
          <a:lstStyle/>
          <a:p>
            <a:pPr algn="ctr"/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Praktinių užduočių elektroninio  banko sukūrimas tapo tikrai nelengvu išbandymu trims mūsų gimnazijos mokytojams.  Reikėjo ne tik sukurti mokinius sudominančias  uždavinių sąlygas, bet ir jas aprašyti, bei pateikti vertinimo </a:t>
            </a: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instrukcijas.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851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397439"/>
            <a:ext cx="10058400" cy="810677"/>
          </a:xfrm>
        </p:spPr>
        <p:txBody>
          <a:bodyPr>
            <a:noAutofit/>
          </a:bodyPr>
          <a:lstStyle/>
          <a:p>
            <a:pPr algn="ctr"/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lt-LT" sz="2400" dirty="0"/>
              <a:t/>
            </a:r>
            <a:br>
              <a:rPr lang="lt-LT" sz="2400" dirty="0"/>
            </a:br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Užduoties pavyzdys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9" descr="https://g1.dcdn.lt/images/pix/apzvalgos-rata-londono-akis-68719366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963" y="2211388"/>
            <a:ext cx="4938712" cy="32924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urinio vietos rezervavimo ženklas 7"/>
          <p:cNvSpPr>
            <a:spLocks noGrp="1"/>
          </p:cNvSpPr>
          <p:nvPr>
            <p:ph sz="half" idx="2"/>
          </p:nvPr>
        </p:nvSpPr>
        <p:spPr>
          <a:xfrm>
            <a:off x="6178731" y="1845735"/>
            <a:ext cx="5381898" cy="4023360"/>
          </a:xfrm>
        </p:spPr>
        <p:txBody>
          <a:bodyPr>
            <a:noAutofit/>
          </a:bodyPr>
          <a:lstStyle/>
          <a:p>
            <a:r>
              <a:rPr lang="lt-LT" sz="3200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Apžvalgos ratas „Londono akis“ – įspūdingas statinys, aplink kurį išdėstytos 32 orui ir kondicionavimui hermetiškos kapsulės, iš kurių kiekviena talpina 25 – 30 žmonių. Šiuo metu keliasi 2/3 maksimaliai galinčių vienu metu kilti žmonių.</a:t>
            </a:r>
            <a:br>
              <a:rPr lang="lt-LT" sz="3200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lt-LT" sz="3200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Kiek žmonių yra apžvalgos rate?</a:t>
            </a:r>
            <a:endParaRPr lang="lt-LT" sz="3200" dirty="0"/>
          </a:p>
        </p:txBody>
      </p:sp>
    </p:spTree>
    <p:extLst>
      <p:ext uri="{BB962C8B-B14F-4D97-AF65-F5344CB8AC3E}">
        <p14:creationId xmlns:p14="http://schemas.microsoft.com/office/powerpoint/2010/main" val="340485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897" y="286604"/>
            <a:ext cx="10763794" cy="1294002"/>
          </a:xfrm>
        </p:spPr>
        <p:txBody>
          <a:bodyPr>
            <a:noAutofit/>
          </a:bodyPr>
          <a:lstStyle/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Besisukančios durys, sudarytos iš trijų lygių dalių, per minutę pilnai apsisuka 4 kartus. Į vieną dalį telpa 3 žmonės.</a:t>
            </a:r>
            <a:b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Koks maksimalus kiekis žmonių gali išeiti iš pastato pro šias duris per 5 min?</a:t>
            </a:r>
          </a:p>
        </p:txBody>
      </p:sp>
      <p:pic>
        <p:nvPicPr>
          <p:cNvPr id="4" name="Content Placeholder 3" descr="Modelis GGR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93" y="1842325"/>
            <a:ext cx="5667375" cy="38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446346" y="2307335"/>
            <a:ext cx="3213980" cy="2827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lt-LT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Pažymėkite tik vieną atsakymą.</a:t>
            </a:r>
            <a:endParaRPr lang="lt-LT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lt-LT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 žmonių.</a:t>
            </a:r>
            <a:endParaRPr lang="lt-LT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lt-LT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120 žmonių.</a:t>
            </a:r>
            <a:endParaRPr lang="lt-LT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lt-LT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180 žmonių.</a:t>
            </a:r>
            <a:endParaRPr lang="lt-LT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360"/>
              </a:spcAft>
              <a:buFont typeface="Courier New" panose="02070309020205020404" pitchFamily="49" charset="0"/>
              <a:buChar char="o"/>
            </a:pPr>
            <a:r>
              <a:rPr lang="lt-LT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360 žmonių.</a:t>
            </a:r>
            <a:endParaRPr lang="lt-LT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4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954087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Uždavinio aprašymo kortelė</a:t>
            </a:r>
            <a:r>
              <a:rPr lang="lt-LT" sz="3200" dirty="0"/>
              <a:t/>
            </a:r>
            <a:br>
              <a:rPr lang="lt-LT" sz="3200" dirty="0"/>
            </a:br>
            <a:endParaRPr lang="lt-LT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201064"/>
              </p:ext>
            </p:extLst>
          </p:nvPr>
        </p:nvGraphicFramePr>
        <p:xfrm>
          <a:off x="155098" y="763788"/>
          <a:ext cx="11942763" cy="1079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Dokumentas" r:id="rId3" imgW="9386125" imgH="8494560" progId="Word.Document.12">
                  <p:embed/>
                </p:oleObj>
              </mc:Choice>
              <mc:Fallback>
                <p:oleObj name="Dokumentas" r:id="rId3" imgW="9386125" imgH="84945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098" y="763788"/>
                        <a:ext cx="11942763" cy="10790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03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91623"/>
          </a:xfrm>
        </p:spPr>
        <p:txBody>
          <a:bodyPr/>
          <a:lstStyle/>
          <a:p>
            <a:pPr algn="ctr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Iššūkis dešimtokui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677886"/>
            <a:ext cx="10058400" cy="3191208"/>
          </a:xfrm>
        </p:spPr>
        <p:txBody>
          <a:bodyPr/>
          <a:lstStyle/>
          <a:p>
            <a:pPr algn="ctr"/>
            <a:r>
              <a:rPr lang="lt-LT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Iššūkis</a:t>
            </a:r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gebėjimas keisti turimus mąstymo modelius tokiais, kurie leistų sėkmingiau spręsti naujai kylančias problemas ir įveikti sunkumus. </a:t>
            </a: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5" y="960318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as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317208"/>
              </p:ext>
            </p:extLst>
          </p:nvPr>
        </p:nvGraphicFramePr>
        <p:xfrm>
          <a:off x="822325" y="365760"/>
          <a:ext cx="10882313" cy="7132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Dokumentas" r:id="rId3" imgW="11002961" imgH="6970680" progId="Word.Document.12">
                  <p:embed/>
                </p:oleObj>
              </mc:Choice>
              <mc:Fallback>
                <p:oleObj name="Dokumentas" r:id="rId3" imgW="11002961" imgH="69706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2325" y="365760"/>
                        <a:ext cx="10882313" cy="7132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504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420437"/>
              </p:ext>
            </p:extLst>
          </p:nvPr>
        </p:nvGraphicFramePr>
        <p:xfrm>
          <a:off x="601301" y="301127"/>
          <a:ext cx="113252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Dokumentas" r:id="rId3" imgW="9328320" imgH="5589090" progId="Word.Document.12">
                  <p:embed/>
                </p:oleObj>
              </mc:Choice>
              <mc:Fallback>
                <p:oleObj name="Dokumentas" r:id="rId3" imgW="9328320" imgH="55890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301" y="301127"/>
                        <a:ext cx="11325225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198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102891"/>
              </p:ext>
            </p:extLst>
          </p:nvPr>
        </p:nvGraphicFramePr>
        <p:xfrm>
          <a:off x="0" y="622733"/>
          <a:ext cx="12322175" cy="692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Dokumentas" r:id="rId3" imgW="10734120" imgH="6021396" progId="Word.Document.12">
                  <p:embed/>
                </p:oleObj>
              </mc:Choice>
              <mc:Fallback>
                <p:oleObj name="Dokumentas" r:id="rId3" imgW="10734120" imgH="60213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22733"/>
                        <a:ext cx="12322175" cy="692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98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Lentelė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0438368"/>
                  </p:ext>
                </p:extLst>
              </p:nvPr>
            </p:nvGraphicFramePr>
            <p:xfrm>
              <a:off x="365760" y="534019"/>
              <a:ext cx="11522948" cy="570034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94004">
                      <a:extLst>
                        <a:ext uri="{9D8B030D-6E8A-4147-A177-3AD203B41FA5}">
                          <a16:colId xmlns:a16="http://schemas.microsoft.com/office/drawing/2014/main" xmlns="" val="3315777657"/>
                        </a:ext>
                      </a:extLst>
                    </a:gridCol>
                    <a:gridCol w="6060485">
                      <a:extLst>
                        <a:ext uri="{9D8B030D-6E8A-4147-A177-3AD203B41FA5}">
                          <a16:colId xmlns:a16="http://schemas.microsoft.com/office/drawing/2014/main" xmlns="" val="3447324533"/>
                        </a:ext>
                      </a:extLst>
                    </a:gridCol>
                    <a:gridCol w="2684752">
                      <a:extLst>
                        <a:ext uri="{9D8B030D-6E8A-4147-A177-3AD203B41FA5}">
                          <a16:colId xmlns:a16="http://schemas.microsoft.com/office/drawing/2014/main" xmlns="" val="682922736"/>
                        </a:ext>
                      </a:extLst>
                    </a:gridCol>
                    <a:gridCol w="83707">
                      <a:extLst>
                        <a:ext uri="{9D8B030D-6E8A-4147-A177-3AD203B41FA5}">
                          <a16:colId xmlns:a16="http://schemas.microsoft.com/office/drawing/2014/main" xmlns="" val="1685939724"/>
                        </a:ext>
                      </a:extLst>
                    </a:gridCol>
                  </a:tblGrid>
                  <a:tr h="3238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Veiklos 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sritis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lt-LT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596868962"/>
                      </a:ext>
                    </a:extLst>
                  </a:tr>
                  <a:tr h="62585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Gebėjimo 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aptartys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(koks židinys?)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lt-LT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734967829"/>
                      </a:ext>
                    </a:extLst>
                  </a:tr>
                  <a:tr h="3238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Kognityvinė 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grupė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lt-LT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744307441"/>
                      </a:ext>
                    </a:extLst>
                  </a:tr>
                  <a:tr h="64773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Pasiekimų 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lygis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lt-LT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307366784"/>
                      </a:ext>
                    </a:extLst>
                  </a:tr>
                  <a:tr h="3238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Formatas</a:t>
                          </a:r>
                          <a:endParaRPr lang="lt-LT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lt-LT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2107886"/>
                      </a:ext>
                    </a:extLst>
                  </a:tr>
                  <a:tr h="117465"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r>
                            <a:rPr lang="lt-LT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Uždavinio 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sąlyga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Suaugusio žmogaus  plauko storis yra apie 80 mikronų ( 1 mikronas lygus 0,001 mm). Kuris dydis nurodo plauko storį, parašytą standartine išraiška?	( 1 taškas)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      8</a:t>
                          </a:r>
                          <a14:m>
                            <m:oMath xmlns:m="http://schemas.openxmlformats.org/officeDocument/2006/math">
                              <m:r>
                                <a:rPr lang="lt-LT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∙10 </m:t>
                              </m:r>
                              <m:r>
                                <a:rPr lang="lt-LT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𝑚𝑚</m:t>
                              </m:r>
                            </m:oMath>
                          </a14:m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    </a:t>
                          </a:r>
                          <a:r>
                            <a:rPr lang="lt-LT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 </a:t>
                          </a:r>
                          <a14:m>
                            <m:oMath xmlns:m="http://schemas.openxmlformats.org/officeDocument/2006/math">
                              <m:r>
                                <a:rPr lang="lt-LT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8 ∙ </m:t>
                              </m:r>
                              <m:sSup>
                                <m:sSupPr>
                                  <m:ctrlPr>
                                    <a:rPr lang="lt-LT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lt-LT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lt-LT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lt-LT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𝑚𝑚</m:t>
                              </m:r>
                            </m:oMath>
                          </a14:m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C </a:t>
                          </a:r>
                          <a14:m>
                            <m:oMath xmlns:m="http://schemas.openxmlformats.org/officeDocument/2006/math">
                              <m:r>
                                <a:rPr lang="lt-LT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 8 ∙ </m:t>
                              </m:r>
                              <m:sSup>
                                <m:sSupPr>
                                  <m:ctrlPr>
                                    <a:rPr lang="lt-LT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lt-LT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lt-LT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lt-LT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𝑚𝑚</m:t>
                              </m:r>
                            </m:oMath>
                          </a14:m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 D </a:t>
                          </a:r>
                          <a14:m>
                            <m:oMath xmlns:m="http://schemas.openxmlformats.org/officeDocument/2006/math">
                              <m:r>
                                <a:rPr lang="lt-LT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8 ∙ </m:t>
                              </m:r>
                              <m:sSup>
                                <m:sSupPr>
                                  <m:ctrlPr>
                                    <a:rPr lang="lt-LT" sz="200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lt-LT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lt-LT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a:rPr lang="lt-LT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𝑚𝑚</m:t>
                              </m:r>
                            </m:oMath>
                          </a14:m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/>
                          </a:r>
                          <a:br>
                            <a:rPr lang="lt-LT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lt-LT" sz="2000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Ats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.: </a:t>
                          </a:r>
                          <a:endParaRPr lang="lt-LT" sz="20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                                                        </a:t>
                          </a:r>
                          <a:endParaRPr lang="lt-LT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5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0850096"/>
                      </a:ext>
                    </a:extLst>
                  </a:tr>
                  <a:tr h="1750588">
                    <a:tc v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5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2136159"/>
                      </a:ext>
                    </a:extLst>
                  </a:tr>
                  <a:tr h="323869">
                    <a:tc row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Uždavinio 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sprendimas ir </a:t>
                          </a:r>
                          <a:r>
                            <a:rPr lang="lt-LT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vertinimas</a:t>
                          </a:r>
                          <a:endParaRPr lang="lt-LT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Sprendimas ir / ar atsakymas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Vertinimo instrukcija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755825376"/>
                      </a:ext>
                    </a:extLst>
                  </a:tr>
                  <a:tr h="625416">
                    <a:tc v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Pavertus mikronus milimetrais, gauname: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lt-LT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80∙0,001=0,08 </m:t>
                              </m:r>
                              <m:r>
                                <a:rPr lang="lt-LT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𝑚𝑚</m:t>
                              </m:r>
                              <m:r>
                                <a:rPr lang="lt-LT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=8∙</m:t>
                              </m:r>
                              <m:sSup>
                                <m:sSupPr>
                                  <m:ctrlPr>
                                    <a:rPr lang="lt-LT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lt-LT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lt-LT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lt-LT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𝑚𝑚</m:t>
                              </m:r>
                            </m:oMath>
                          </a14:m>
                          <a:endParaRPr lang="lt-LT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6A6A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Už teisingai pasirinktą atsakymą 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1t.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73391804"/>
                      </a:ext>
                    </a:extLst>
                  </a:tr>
                  <a:tr h="575468">
                    <a:tc v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lt-LT" sz="200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Ats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.:  C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A6A6A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8483978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Lentelė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0438368"/>
                  </p:ext>
                </p:extLst>
              </p:nvPr>
            </p:nvGraphicFramePr>
            <p:xfrm>
              <a:off x="365760" y="534019"/>
              <a:ext cx="11522948" cy="570034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94004">
                      <a:extLst>
                        <a:ext uri="{9D8B030D-6E8A-4147-A177-3AD203B41FA5}">
                          <a16:colId xmlns:a16="http://schemas.microsoft.com/office/drawing/2014/main" val="3315777657"/>
                        </a:ext>
                      </a:extLst>
                    </a:gridCol>
                    <a:gridCol w="6060485">
                      <a:extLst>
                        <a:ext uri="{9D8B030D-6E8A-4147-A177-3AD203B41FA5}">
                          <a16:colId xmlns:a16="http://schemas.microsoft.com/office/drawing/2014/main" val="3447324533"/>
                        </a:ext>
                      </a:extLst>
                    </a:gridCol>
                    <a:gridCol w="2684752">
                      <a:extLst>
                        <a:ext uri="{9D8B030D-6E8A-4147-A177-3AD203B41FA5}">
                          <a16:colId xmlns:a16="http://schemas.microsoft.com/office/drawing/2014/main" val="682922736"/>
                        </a:ext>
                      </a:extLst>
                    </a:gridCol>
                    <a:gridCol w="83707">
                      <a:extLst>
                        <a:ext uri="{9D8B030D-6E8A-4147-A177-3AD203B41FA5}">
                          <a16:colId xmlns:a16="http://schemas.microsoft.com/office/drawing/2014/main" val="1685939724"/>
                        </a:ext>
                      </a:extLst>
                    </a:gridCol>
                  </a:tblGrid>
                  <a:tr h="3261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Veiklos 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sritis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lt-LT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6868962"/>
                      </a:ext>
                    </a:extLst>
                  </a:tr>
                  <a:tr h="6522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Gebėjimo 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aptartys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(koks židinys?)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lt-LT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67829"/>
                      </a:ext>
                    </a:extLst>
                  </a:tr>
                  <a:tr h="3261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Kognityvinė 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grupė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lt-LT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4307441"/>
                      </a:ext>
                    </a:extLst>
                  </a:tr>
                  <a:tr h="64773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Pasiekimų 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lygis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lt-LT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7366784"/>
                      </a:ext>
                    </a:extLst>
                  </a:tr>
                  <a:tr h="3261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Formatas</a:t>
                          </a:r>
                          <a:endParaRPr lang="lt-LT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lt-LT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07886"/>
                      </a:ext>
                    </a:extLst>
                  </a:tr>
                  <a:tr h="117465"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r>
                            <a:rPr lang="lt-LT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Uždavinio 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sąlyga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941" t="-125733" r="-1115" b="-83713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5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0850096"/>
                      </a:ext>
                    </a:extLst>
                  </a:tr>
                  <a:tr h="1750588">
                    <a:tc v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5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136159"/>
                      </a:ext>
                    </a:extLst>
                  </a:tr>
                  <a:tr h="326136">
                    <a:tc row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Uždavinio 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sprendimas ir </a:t>
                          </a:r>
                          <a:r>
                            <a:rPr lang="lt-LT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vertinimas</a:t>
                          </a:r>
                          <a:endParaRPr lang="lt-LT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Sprendimas ir / ar atsakymas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Vertinimo instrukcija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5825376"/>
                      </a:ext>
                    </a:extLst>
                  </a:tr>
                  <a:tr h="652272">
                    <a:tc v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6A6A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4623" t="-690741" r="-45829" b="-88889"/>
                          </a:stretch>
                        </a:blipFill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Už teisingai pasirinktą atsakymą 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1t.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391804"/>
                      </a:ext>
                    </a:extLst>
                  </a:tr>
                  <a:tr h="575468">
                    <a:tc v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lt-LT" sz="200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Ats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.:  C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A6A6A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839785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15"/>
          <p:cNvSpPr/>
          <p:nvPr/>
        </p:nvSpPr>
        <p:spPr>
          <a:xfrm>
            <a:off x="3845900" y="3911325"/>
            <a:ext cx="505483" cy="21046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sp>
        <p:nvSpPr>
          <p:cNvPr id="4" name="Smiley Face 12"/>
          <p:cNvSpPr/>
          <p:nvPr/>
        </p:nvSpPr>
        <p:spPr>
          <a:xfrm>
            <a:off x="7332659" y="4043793"/>
            <a:ext cx="524924" cy="487884"/>
          </a:xfrm>
          <a:prstGeom prst="smileyFac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sp>
        <p:nvSpPr>
          <p:cNvPr id="5" name="Arc 13"/>
          <p:cNvSpPr/>
          <p:nvPr/>
        </p:nvSpPr>
        <p:spPr>
          <a:xfrm>
            <a:off x="7337554" y="3930444"/>
            <a:ext cx="281904" cy="267858"/>
          </a:xfrm>
          <a:prstGeom prst="arc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sp>
        <p:nvSpPr>
          <p:cNvPr id="6" name="Arc 10"/>
          <p:cNvSpPr/>
          <p:nvPr/>
        </p:nvSpPr>
        <p:spPr>
          <a:xfrm>
            <a:off x="7509853" y="3911325"/>
            <a:ext cx="239780" cy="283802"/>
          </a:xfrm>
          <a:prstGeom prst="arc">
            <a:avLst>
              <a:gd name="adj1" fmla="val 16200000"/>
              <a:gd name="adj2" fmla="val 827597"/>
            </a:avLst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645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Lentelė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3872936"/>
                  </p:ext>
                </p:extLst>
              </p:nvPr>
            </p:nvGraphicFramePr>
            <p:xfrm>
              <a:off x="365760" y="534019"/>
              <a:ext cx="11522948" cy="570488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94004">
                      <a:extLst>
                        <a:ext uri="{9D8B030D-6E8A-4147-A177-3AD203B41FA5}">
                          <a16:colId xmlns:a16="http://schemas.microsoft.com/office/drawing/2014/main" xmlns="" val="3315777657"/>
                        </a:ext>
                      </a:extLst>
                    </a:gridCol>
                    <a:gridCol w="6060485">
                      <a:extLst>
                        <a:ext uri="{9D8B030D-6E8A-4147-A177-3AD203B41FA5}">
                          <a16:colId xmlns:a16="http://schemas.microsoft.com/office/drawing/2014/main" xmlns="" val="3447324533"/>
                        </a:ext>
                      </a:extLst>
                    </a:gridCol>
                    <a:gridCol w="2684752">
                      <a:extLst>
                        <a:ext uri="{9D8B030D-6E8A-4147-A177-3AD203B41FA5}">
                          <a16:colId xmlns:a16="http://schemas.microsoft.com/office/drawing/2014/main" xmlns="" val="682922736"/>
                        </a:ext>
                      </a:extLst>
                    </a:gridCol>
                    <a:gridCol w="83707">
                      <a:extLst>
                        <a:ext uri="{9D8B030D-6E8A-4147-A177-3AD203B41FA5}">
                          <a16:colId xmlns:a16="http://schemas.microsoft.com/office/drawing/2014/main" xmlns="" val="1685939724"/>
                        </a:ext>
                      </a:extLst>
                    </a:gridCol>
                  </a:tblGrid>
                  <a:tr h="3238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Veiklos 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sritis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Matai ir matavimai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596868962"/>
                      </a:ext>
                    </a:extLst>
                  </a:tr>
                  <a:tr h="62585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Gebėjimo 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aptartys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(koks židinys?)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Standartinė skaičiaus išraiška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734967829"/>
                      </a:ext>
                    </a:extLst>
                  </a:tr>
                  <a:tr h="3238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Kognityvinė 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grupė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Žinios ir supratimas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744307441"/>
                      </a:ext>
                    </a:extLst>
                  </a:tr>
                  <a:tr h="64773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Pasiekimų 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lygis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Patenkinamas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307366784"/>
                      </a:ext>
                    </a:extLst>
                  </a:tr>
                  <a:tr h="3238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Formatas</a:t>
                          </a:r>
                          <a:endParaRPr lang="lt-LT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Pasirenkamojo  atsakymo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2107886"/>
                      </a:ext>
                    </a:extLst>
                  </a:tr>
                  <a:tr h="117465"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r>
                            <a:rPr lang="lt-LT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Uždavinio 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sąlyga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Suaugusio žmogaus  plauko storis yra apie 80 mikronų ( 1 mikronas lygus 0,001 mm). Kuris dydis nurodo plauko storį, parašytą standartine išraiška?	( 1 taškas)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      8</a:t>
                          </a:r>
                          <a14:m>
                            <m:oMath xmlns:m="http://schemas.openxmlformats.org/officeDocument/2006/math">
                              <m:r>
                                <a:rPr lang="lt-LT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∙10 </m:t>
                              </m:r>
                              <m:r>
                                <a:rPr lang="lt-LT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𝑚𝑚</m:t>
                              </m:r>
                            </m:oMath>
                          </a14:m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    </a:t>
                          </a:r>
                          <a:r>
                            <a:rPr lang="lt-LT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 </a:t>
                          </a:r>
                          <a14:m>
                            <m:oMath xmlns:m="http://schemas.openxmlformats.org/officeDocument/2006/math">
                              <m:r>
                                <a:rPr lang="lt-LT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8 ∙ </m:t>
                              </m:r>
                              <m:sSup>
                                <m:sSupPr>
                                  <m:ctrlPr>
                                    <a:rPr lang="lt-LT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lt-LT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lt-LT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lt-LT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𝑚𝑚</m:t>
                              </m:r>
                            </m:oMath>
                          </a14:m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C </a:t>
                          </a:r>
                          <a14:m>
                            <m:oMath xmlns:m="http://schemas.openxmlformats.org/officeDocument/2006/math">
                              <m:r>
                                <a:rPr lang="lt-LT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 8 ∙ </m:t>
                              </m:r>
                              <m:sSup>
                                <m:sSupPr>
                                  <m:ctrlPr>
                                    <a:rPr lang="lt-LT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lt-LT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lt-LT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lt-LT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𝑚𝑚</m:t>
                              </m:r>
                            </m:oMath>
                          </a14:m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 D </a:t>
                          </a:r>
                          <a14:m>
                            <m:oMath xmlns:m="http://schemas.openxmlformats.org/officeDocument/2006/math">
                              <m:r>
                                <a:rPr lang="lt-LT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8 ∙ </m:t>
                              </m:r>
                              <m:sSup>
                                <m:sSupPr>
                                  <m:ctrlPr>
                                    <a:rPr lang="lt-LT" sz="200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lt-LT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lt-LT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a:rPr lang="lt-LT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𝑚𝑚</m:t>
                              </m:r>
                            </m:oMath>
                          </a14:m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/>
                          </a:r>
                          <a:br>
                            <a:rPr lang="lt-LT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lt-LT" sz="2000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Ats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.: </a:t>
                          </a:r>
                          <a:endParaRPr lang="lt-LT" sz="20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lt-LT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5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0850096"/>
                      </a:ext>
                    </a:extLst>
                  </a:tr>
                  <a:tr h="1750588">
                    <a:tc v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5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2136159"/>
                      </a:ext>
                    </a:extLst>
                  </a:tr>
                  <a:tr h="323869">
                    <a:tc row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Uždavinio 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sprendimas ir </a:t>
                          </a:r>
                          <a:r>
                            <a:rPr lang="lt-LT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vertinimas</a:t>
                          </a:r>
                          <a:endParaRPr lang="lt-LT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Sprendimas ir / ar atsakymas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Vertinimo instrukcija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755825376"/>
                      </a:ext>
                    </a:extLst>
                  </a:tr>
                  <a:tr h="625416">
                    <a:tc v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Pavertus mikronus milimetrais, gauname: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lt-LT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80∙0,001=0,08 </m:t>
                              </m:r>
                              <m:r>
                                <a:rPr lang="lt-LT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𝑚𝑚</m:t>
                              </m:r>
                              <m:r>
                                <a:rPr lang="lt-LT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=8∙</m:t>
                              </m:r>
                              <m:sSup>
                                <m:sSupPr>
                                  <m:ctrlPr>
                                    <a:rPr lang="lt-LT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lt-LT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lt-LT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lt-LT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𝑚𝑚</m:t>
                              </m:r>
                            </m:oMath>
                          </a14:m>
                          <a:endParaRPr lang="lt-LT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6A6A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Už teisingai pasirinktą atsakymą 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1t.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73391804"/>
                      </a:ext>
                    </a:extLst>
                  </a:tr>
                  <a:tr h="575468">
                    <a:tc v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lt-LT" sz="200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Ats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.:  C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A6A6A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8483978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Lentelė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3872936"/>
                  </p:ext>
                </p:extLst>
              </p:nvPr>
            </p:nvGraphicFramePr>
            <p:xfrm>
              <a:off x="365760" y="534019"/>
              <a:ext cx="11522948" cy="570488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94004">
                      <a:extLst>
                        <a:ext uri="{9D8B030D-6E8A-4147-A177-3AD203B41FA5}">
                          <a16:colId xmlns:a16="http://schemas.microsoft.com/office/drawing/2014/main" val="3315777657"/>
                        </a:ext>
                      </a:extLst>
                    </a:gridCol>
                    <a:gridCol w="6060485">
                      <a:extLst>
                        <a:ext uri="{9D8B030D-6E8A-4147-A177-3AD203B41FA5}">
                          <a16:colId xmlns:a16="http://schemas.microsoft.com/office/drawing/2014/main" val="3447324533"/>
                        </a:ext>
                      </a:extLst>
                    </a:gridCol>
                    <a:gridCol w="2684752">
                      <a:extLst>
                        <a:ext uri="{9D8B030D-6E8A-4147-A177-3AD203B41FA5}">
                          <a16:colId xmlns:a16="http://schemas.microsoft.com/office/drawing/2014/main" val="682922736"/>
                        </a:ext>
                      </a:extLst>
                    </a:gridCol>
                    <a:gridCol w="83707">
                      <a:extLst>
                        <a:ext uri="{9D8B030D-6E8A-4147-A177-3AD203B41FA5}">
                          <a16:colId xmlns:a16="http://schemas.microsoft.com/office/drawing/2014/main" val="1685939724"/>
                        </a:ext>
                      </a:extLst>
                    </a:gridCol>
                  </a:tblGrid>
                  <a:tr h="3261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Veiklos 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sritis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Matai ir matavimai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6868962"/>
                      </a:ext>
                    </a:extLst>
                  </a:tr>
                  <a:tr h="6522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Gebėjimo 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aptartys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(koks židinys?)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Standartinė skaičiaus išraiška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67829"/>
                      </a:ext>
                    </a:extLst>
                  </a:tr>
                  <a:tr h="3261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Kognityvinė 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grupė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Žinios ir supratimas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4307441"/>
                      </a:ext>
                    </a:extLst>
                  </a:tr>
                  <a:tr h="6522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Pasiekimų 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lygis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Patenkinamas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7366784"/>
                      </a:ext>
                    </a:extLst>
                  </a:tr>
                  <a:tr h="3261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Formatas</a:t>
                          </a:r>
                          <a:endParaRPr lang="lt-LT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Pasirenkamojo  atsakymo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07886"/>
                      </a:ext>
                    </a:extLst>
                  </a:tr>
                  <a:tr h="117465"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r>
                            <a:rPr lang="lt-LT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Uždavinio 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sąlyga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941" t="-126059" r="-1115" b="-83713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5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0850096"/>
                      </a:ext>
                    </a:extLst>
                  </a:tr>
                  <a:tr h="1750588">
                    <a:tc v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5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136159"/>
                      </a:ext>
                    </a:extLst>
                  </a:tr>
                  <a:tr h="326136">
                    <a:tc row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Uždavinio 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sprendimas ir </a:t>
                          </a:r>
                          <a:r>
                            <a:rPr lang="lt-LT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vertinimas</a:t>
                          </a:r>
                          <a:endParaRPr lang="lt-LT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Sprendimas ir / ar atsakymas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Vertinimo instrukcija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5825376"/>
                      </a:ext>
                    </a:extLst>
                  </a:tr>
                  <a:tr h="652272">
                    <a:tc v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6A6A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623" t="-698131" r="-45829" b="-90654"/>
                          </a:stretch>
                        </a:blipFill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Už teisingai pasirinktą atsakymą 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1t.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391804"/>
                      </a:ext>
                    </a:extLst>
                  </a:tr>
                  <a:tr h="575468">
                    <a:tc v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lt-LT" sz="200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Ats</a:t>
                          </a:r>
                          <a:r>
                            <a:rPr lang="lt-LT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.:  C</a:t>
                          </a:r>
                        </a:p>
                      </a:txBody>
                      <a:tcPr marL="29106" marR="2910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A6A6A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839785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21"/>
          <p:cNvSpPr/>
          <p:nvPr/>
        </p:nvSpPr>
        <p:spPr>
          <a:xfrm>
            <a:off x="3849801" y="3893409"/>
            <a:ext cx="495300" cy="20955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sp>
        <p:nvSpPr>
          <p:cNvPr id="5" name="Smiley Face 18"/>
          <p:cNvSpPr/>
          <p:nvPr/>
        </p:nvSpPr>
        <p:spPr>
          <a:xfrm>
            <a:off x="7865406" y="3902130"/>
            <a:ext cx="514350" cy="485775"/>
          </a:xfrm>
          <a:prstGeom prst="smileyFac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sp>
        <p:nvSpPr>
          <p:cNvPr id="6" name="Arc 20"/>
          <p:cNvSpPr/>
          <p:nvPr/>
        </p:nvSpPr>
        <p:spPr>
          <a:xfrm>
            <a:off x="7606403" y="3868421"/>
            <a:ext cx="266700" cy="361950"/>
          </a:xfrm>
          <a:prstGeom prst="arc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sp>
        <p:nvSpPr>
          <p:cNvPr id="7" name="Arc 19"/>
          <p:cNvSpPr/>
          <p:nvPr/>
        </p:nvSpPr>
        <p:spPr>
          <a:xfrm>
            <a:off x="7774360" y="3780675"/>
            <a:ext cx="276225" cy="266700"/>
          </a:xfrm>
          <a:prstGeom prst="arc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sp>
        <p:nvSpPr>
          <p:cNvPr id="8" name="Arc 17"/>
          <p:cNvSpPr/>
          <p:nvPr/>
        </p:nvSpPr>
        <p:spPr>
          <a:xfrm>
            <a:off x="8119799" y="3736288"/>
            <a:ext cx="234950" cy="282575"/>
          </a:xfrm>
          <a:prstGeom prst="arc">
            <a:avLst>
              <a:gd name="adj1" fmla="val 16200000"/>
              <a:gd name="adj2" fmla="val 827597"/>
            </a:avLst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281488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3287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35756350"/>
              </p:ext>
            </p:extLst>
          </p:nvPr>
        </p:nvGraphicFramePr>
        <p:xfrm>
          <a:off x="471055" y="543260"/>
          <a:ext cx="11154888" cy="5261796"/>
        </p:xfrm>
        <a:graphic>
          <a:graphicData uri="http://schemas.openxmlformats.org/drawingml/2006/table">
            <a:tbl>
              <a:tblPr firstRow="1" firstCol="1" bandRow="1"/>
              <a:tblGrid>
                <a:gridCol w="4865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49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31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09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3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Veiklos sritis</a:t>
                      </a: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lt-LT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7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Gebėjimo aptartys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(koks židinys?)</a:t>
                      </a: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lt-LT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Kognityvinė grupė</a:t>
                      </a: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lt-LT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Pasiekimų lygis</a:t>
                      </a: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Formatas</a:t>
                      </a: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lt-LT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86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Uždavinio sąlyga</a:t>
                      </a: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45" marR="4444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3864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45" marR="4444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9648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Uždavinio sprendimas ir vertinimas</a:t>
                      </a: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Sprendimas ir / ar atsakymas</a:t>
                      </a: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Vertinimo instrukcija</a:t>
                      </a: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7201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7201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69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Projektas ,,Inovatyvi matematika – kiekvieno mokinio sėkmė“</a:t>
            </a:r>
            <a:r>
              <a:rPr lang="lt-LT" dirty="0"/>
              <a:t>	</a:t>
            </a:r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444" y="3879752"/>
            <a:ext cx="2381250" cy="23717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709" y="2119744"/>
            <a:ext cx="10384971" cy="3749349"/>
          </a:xfrm>
        </p:spPr>
        <p:txBody>
          <a:bodyPr/>
          <a:lstStyle/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Realaus turinio uždaviniai ne vienam dešimtokui kelia stresą ir tampa nemenku iššūkiu. Kilusiai problemai spręsti </a:t>
            </a: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projekto dalyviai –„</a:t>
            </a: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Moodle“ sistemoje sukūrė originalių užduočių el. banką, kur mokiniai gali atlikti matematines užduotis, čia pat įsivertinti pažangą, o mokytojas gali stebėti jų rezultatų ir pažangos kaitą. 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673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298" y="1737360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t-LT" sz="3200" dirty="0"/>
          </a:p>
          <a:p>
            <a:r>
              <a:rPr lang="lt-L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Jūsų užduotis – nutiesti tiltą nuo ten, kur esate dabar, iki tikslų, kuriuos trokštate pasiekti.</a:t>
            </a:r>
          </a:p>
          <a:p>
            <a:endParaRPr lang="lt-LT" dirty="0"/>
          </a:p>
          <a:p>
            <a:pPr marL="0" indent="0">
              <a:buNone/>
            </a:pP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- Erlas  Naitingeilas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338" y="286603"/>
            <a:ext cx="219456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9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24185"/>
          </a:xfrm>
        </p:spPr>
        <p:txBody>
          <a:bodyPr/>
          <a:lstStyle/>
          <a:p>
            <a:pPr algn="ctr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Iššūkis dešimtokui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953589"/>
            <a:ext cx="2505075" cy="1828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325188"/>
            <a:ext cx="10697155" cy="3543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Pagal Užimtumo tarnybos duomenis  paklausiausios </a:t>
            </a:r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metų </a:t>
            </a:r>
            <a:r>
              <a:rPr lang="lt-L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profesijos yra:</a:t>
            </a:r>
          </a:p>
          <a:p>
            <a:r>
              <a:rPr lang="lt-L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inžinieriai</a:t>
            </a:r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lt-LT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IT specialistai;</a:t>
            </a:r>
          </a:p>
          <a:p>
            <a:r>
              <a:rPr lang="lt-L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programų kūrėjai.</a:t>
            </a:r>
            <a:endParaRPr lang="lt-L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1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63373"/>
          </a:xfrm>
        </p:spPr>
        <p:txBody>
          <a:bodyPr/>
          <a:lstStyle/>
          <a:p>
            <a:pPr algn="ctr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Iššūkis dešimtokui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" y="996648"/>
            <a:ext cx="2505075" cy="1828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0869" y="1911048"/>
            <a:ext cx="9104811" cy="4023360"/>
          </a:xfrm>
        </p:spPr>
        <p:txBody>
          <a:bodyPr/>
          <a:lstStyle/>
          <a:p>
            <a:endParaRPr lang="lt-LT" dirty="0" smtClean="0"/>
          </a:p>
          <a:p>
            <a:r>
              <a:rPr lang="lt-L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 slypi mokinio sėkmės paslaptis?</a:t>
            </a:r>
          </a:p>
          <a:p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Kaip tinkamai motyvuoti mokinį siekti aukštesnių rezultatų?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3695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63373"/>
          </a:xfrm>
        </p:spPr>
        <p:txBody>
          <a:bodyPr/>
          <a:lstStyle/>
          <a:p>
            <a:pPr algn="ctr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Iššūkis dešimtokui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37175"/>
            <a:ext cx="1005840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Žmogaus veiklai </a:t>
            </a:r>
            <a:r>
              <a:rPr lang="lt-L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būdingas: </a:t>
            </a:r>
          </a:p>
          <a:p>
            <a:r>
              <a:rPr lang="lt-L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savarankiškumas</a:t>
            </a: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lt-LT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pastabumas;</a:t>
            </a:r>
          </a:p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supratingumas;</a:t>
            </a:r>
          </a:p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išradingumas,</a:t>
            </a:r>
          </a:p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sugebėjimas protauti</a:t>
            </a: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285" y="2397035"/>
            <a:ext cx="3320824" cy="24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11123"/>
          </a:xfrm>
        </p:spPr>
        <p:txBody>
          <a:bodyPr/>
          <a:lstStyle/>
          <a:p>
            <a:pPr algn="ctr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Iššūkis dešimtokui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99" y="931334"/>
            <a:ext cx="2505075" cy="1828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5474" y="2042456"/>
            <a:ext cx="10110652" cy="3826637"/>
          </a:xfrm>
        </p:spPr>
        <p:txBody>
          <a:bodyPr/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Šiuos gebėjimus laviname spręsdami įvairius realaus turinio uždavinius. Kai kurie uždaviniai, kuriuos sprendžia šiuolaikiniai gimnazistai, mažai tesiskiria nuo spręstų prieš šimtą metų. Bet mūsų, matematikos mokytojų, iššūkis - nuolat peržiūrėti neaktualią, morališkai pasenusią medžiagą ir ieškoti bei kurti šiuolaikiškus, aktualius uždavinius.</a:t>
            </a:r>
          </a:p>
          <a:p>
            <a:endParaRPr lang="lt-LT" dirty="0" smtClean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456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44137"/>
            <a:ext cx="10058400" cy="1907177"/>
          </a:xfrm>
        </p:spPr>
        <p:txBody>
          <a:bodyPr>
            <a:normAutofit fontScale="90000"/>
          </a:bodyPr>
          <a:lstStyle/>
          <a:p>
            <a:pPr algn="ctr"/>
            <a:r>
              <a:rPr lang="lt-LT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Projektas </a:t>
            </a:r>
            <a:r>
              <a:rPr lang="lt-LT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,,Inovatyvi matematika – kiekvieno mokinio sėkmė“</a:t>
            </a:r>
            <a:r>
              <a:rPr lang="lt-LT" b="1" dirty="0"/>
              <a:t/>
            </a:r>
            <a:br>
              <a:rPr lang="lt-LT" b="1" dirty="0"/>
            </a:b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lt-LT" b="1" dirty="0" smtClean="0"/>
          </a:p>
          <a:p>
            <a:r>
              <a:rPr lang="lt-LT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Projekto </a:t>
            </a:r>
            <a:r>
              <a:rPr lang="lt-LT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tikslas</a:t>
            </a:r>
            <a:r>
              <a:rPr lang="lt-LT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pagerinti matematikos pagrindinio ugdymo pasiekimus, diegiant inovatyvų paramos modelį mokiniui, pagrįstą kontekstualiu, integraliu matematikos mokymo(si) procesu bei personalizuota pagalba.  Kuriamo modelio  vertybinis pagrindas - personalizuota edukacija, siekiant, kad kiekvienas mokinys eitų savo mokymosi keliu ir patirtų sėkmę.</a:t>
            </a:r>
          </a:p>
          <a:p>
            <a:endParaRPr lang="lt-LT" dirty="0"/>
          </a:p>
        </p:txBody>
      </p:sp>
      <p:pic>
        <p:nvPicPr>
          <p:cNvPr id="4" name="Picture 3" descr="kl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459" y="1306286"/>
            <a:ext cx="1755050" cy="822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8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" y="286603"/>
            <a:ext cx="1916664" cy="3228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Projektas ,,Inovatyvi matematika – kiekvieno mokinio sėkmė“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536" y="2403566"/>
            <a:ext cx="10293533" cy="3465528"/>
          </a:xfrm>
        </p:spPr>
        <p:txBody>
          <a:bodyPr/>
          <a:lstStyle/>
          <a:p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Norėdami pagerinti 10 – os klasės mokinių matematikos pasiekimus, diegiant tyrinėjantį mokymą (si) ir sukuriant ugdymo inovacijoms palankią aplinką, </a:t>
            </a: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kontekstualizuojame </a:t>
            </a: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</a:t>
            </a: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aktualizuojame </a:t>
            </a: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ir 10 klasių matematikos ugdymo turinį gimnazijoje,  atsižvelgiant į  moksleivių mokymosi poreikius.  </a:t>
            </a:r>
          </a:p>
          <a:p>
            <a:endParaRPr lang="lt-LT" dirty="0"/>
          </a:p>
        </p:txBody>
      </p:sp>
      <p:sp>
        <p:nvSpPr>
          <p:cNvPr id="4" name="AutoShape 2" descr="data:image/jpeg;base64,/9j/4AAQSkZJRgABAQAAAQABAAD/2wCEAAkGBw0PDw8PDxANDQ0NDQ0ODQ0NDQ8NDQ0NFREWFhURFRUYHSggGBolGxUVITEhJTUrLi4uFx8zODMsNygtLisBCgoKBQUFDgUFDisZExkrKysrKysrKysrKysrKysrKysrKysrKysrKysrKysrKysrKysrKysrKysrKysrKysrK//AABEIAOEA4QMBIgACEQEDEQH/xAAbAAEAAgMBAQAAAAAAAAAAAAAAAQIEBQYDB//EADsQAAIBAgMECAQEBAcBAAAAAAABAgMRBAUSEyExUQYiQWFxkbHBgaGy4RRCUmIjMnPRJDNDcoLw8RX/xAAUAQEAAAAAAAAAAAAAAAAAAAAA/8QAFBEBAAAAAAAAAAAAAAAAAAAAAP/aAAwDAQACEQMRAD8A+4gAAAAAAAAAAAAAAAAAAAAAAAAAAAAAAAAAAAAAAAAAAAAAAAAAAAAABEpJK74IA3Y83VMapXu/Q89qBmbUjamI6hG0AzlVR6Jms2h7YfEWdnwfyAzgAAAAAAAAAAAAAAAAAAAAAAAAAABDdjyhiYOWlPfa4HsYGZ17Wjz3vwM80GdVbVbcoR9wG2I2xgOsNsBnbUbUwNsNqBn7UlVTX7YnbAdPgauuCfauq/FGQarIKl4z7pL0+xtQAAAAAAAAAAAAAAAAAAAAAAAANfnWJdOnu4yfyX/UarJa+qvHwn9LMvpCm7W7I+v/AIavJOriKfe5LziwOuOY6Tpxqxl2Sp/NN/3R05qekuDdWg3FXnSetJcWrdZeXoBy22G2Nbtx+IA2W1G2Ncq424Gx2w2xr9seuGjKrONOG+U2ku7vfcB2XRmL2UpP883bwSt63NweOEoKlThTjwhFRvz5s9gAAAAAAAAAAAAAAAAAAAAAAVnJJNvgldljBzipppP90kvf2A8JYxXd0nfsMN1MPGpGooaZRd+q7Rv4GJtTEr1AOuwuNp1N0XvtezMk4/JMRavFtvTFScu3da3udBUzakv1PwSA5Lpdkboydekv4M314r/Sm39LOWdVn03FZzRcZRdOdRSTTjLSoyT7GcjPLYP8tviBz+3ZKxDNvUyeHeimHySm6kVUnKFJyWuUVeSj3AYWF2lWap04yqTlwjFXf2XefQ+jeRLDR11LSxE1aTW+NOP6Y+7M7Kcvw1CCWHjBRkleaeqU+9y4szgAAAAAAAAAAAAAAAAAAAAAAAABqukjtQ1dkZxb7lvXubUpWpRnFwmlKMk1KMldNPsYHBfjY8zEq4273Jv08zra/RHAz4RqU/8AZVn6O6Oa6UdHa2HUamH2laha042UqlN8+qt8fQBgcWo+L4v2MqriVudznMHh8VU/y6NeduLjTlbz4FIY6ak4zUoyi7OMk4yi+TT4AdVTqp2MlU0zRYTEXsbrDTAvsSHQRkxLaQPPCTnSd4O3NflfijfYTFKouUlxiaKruTZ5ZNj714xvuleL8gOqAAAAAAAAAAAAAAAAAAAAAAAAAAAAADlemeT05xWJjFKpFqNRrdqg+DfenbzOqMHO43w9Vft+d0BwGGp2NxhZGHGFjJogbGEj1UjDhI9VMD1nvVjmckrSjWi5cYVVq+Et50LmaKjh3+Jq23LXq80n7gfRgeeHnqhF84p/Gx6AAAAAAAAAAAAAAAAAAAAAAAAAAAANbn9S1FrtnKMff2NkaDpFUvOEOxR1fFu3sBo9JeBZxKgeyZOs8dRSVUDJczXuppxD71F/K3seyqmpzPEqFeD504/UwPoeUVdVO36X8nv/ALmcc50dx0WlvumrPu7zo0AAAAAAAAAAAAAAAAAAAAAAAAAAAA57pAv4sXzpL6pHQnP5+71YrlTX1MDVzPGTPeSMPEzsBWpVSMSpiTExOKML8TdgbaGIK53l0qmGWKim3RqOnVS7KbSal8G35mJh22ZdXNa9JxoQlanWTc42i9TfVs7rhbsAp0SxE4zbbehrTbsvzPo2WYjWpLjpt87/ANjhYQp0YRUbauxLi2dF0QcntW78IJvs1b93l6gdKAAAAAAAAAAAAAAgAAAAFyBcCQRcXAkXK3FwLHO5u71pdyivl9zoLnN42V6tR/vkvLd7AYszWY53NlVZrq8G93N2XxA02e5VUpQw9Rt6MRByS4aZX4P/AIuL8zEwtFH0XphgVPBNJb8O4Tj3JdV/Js4XCQAyMPAyMTkNbEwdWh1qtGSi6epRcoNXvFvtTQpwOp6JcK3jT9JAaHJOjWPk711GjHg5TkqlW37UrrzO5weFhRgqcFaMfNvtbfaz1uTcCQRcXAkkqSBIIFwJBAAkEACCLkXFwJuLlbhgTcXK3IuBe5FytyNQF7i5TUV1Aelzlq9XrSfOUn8zpJTsm+SZx0p3A9JzJw8U6lNc6tP6kYzZk5QtWIp8k3J/BP3sB0meb8LiP6FX6WfOcK7M+hZzL/DYj+hU+lnz2it4GfGZ1HRNdSrLnOK8o/c5elE63o4rUPGc36L2A3FybnlcnUB6XFylybgXuLlbi4FwVuALAi4AsCtwBVsi5BDAm5DZFyGwFw2VZDYFnIq5FWyjYHpqKuZ5uRSUgPSc9z8H6HKpHQVqnVl4P0NTTw7YGHOJnZBH+JOX6YJeb+xWphWuwtl8tGvvcfQDOzuulh6i/VHQvj9rnHUobzbZ5jV1It7t/ma+hbiBm4ai2dJlL009PapP57znqcr7r7jZYVRQG+UiVIwKWIV7X7LmTGoBkKRZM8FMspAeyZNzy1FrgeiYuUTJuBe4uVuEwL3IIuAKkMsQwKshlrFQKshlmiGgPNlJHrYo4geMmeM5GRKB4VYgYtWpdqPNmTSjE0+Zao9dXvHfbmjFoZxF/m39q7UB0dWCfaafFdR90vVFf/rR5rzMOrjlVkox61ndtcEBGKw0aqtJXNbPLKsN9Kbt+me9HQUaLMmOHA5WGKxFP+elPxgtSMqnnVvyVW+WzkdGsKuR6RwseSA1OWV6tSWqUJQjay1Kz8bG8pSZEaKR6xgB6RkeikeaiekUBdMsmUSLoCyZZMqiUBZMkqiwEggAWBIAqQ0WAFWiGWZFgKNFXE9LCwHi4lJUz3sRYDDqYZPiazFdHcNUd5QV+a3M32kjSBy66J4VP+WT7nOTXqZ+HymnTVoxSXcbdwGgDBjh7HoqJlaBpAx1TJ0HvpJ0geKgWUT0USdIFNJKRaxNgISJsTYlICEiwSJAEgkCATYAXAAEEAACAAIDAAhkEAAQAAIJAEAACSCQAAAEgACSQABIABEgASAAP//Z"/>
          <p:cNvSpPr>
            <a:spLocks noChangeAspect="1" noChangeArrowheads="1"/>
          </p:cNvSpPr>
          <p:nvPr/>
        </p:nvSpPr>
        <p:spPr bwMode="auto">
          <a:xfrm>
            <a:off x="-820553" y="-144463"/>
            <a:ext cx="1280928" cy="128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267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40187"/>
          </a:xfrm>
        </p:spPr>
        <p:txBody>
          <a:bodyPr>
            <a:normAutofit fontScale="90000"/>
          </a:bodyPr>
          <a:lstStyle/>
          <a:p>
            <a:pPr algn="ctr"/>
            <a:r>
              <a:rPr lang="lt-LT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Projektas ,,Inovatyvi matematika – kiekvieno mokinio sėkmė“</a:t>
            </a:r>
            <a:endParaRPr lang="lt-LT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04375"/>
              </p:ext>
            </p:extLst>
          </p:nvPr>
        </p:nvGraphicFramePr>
        <p:xfrm>
          <a:off x="2142309" y="2455816"/>
          <a:ext cx="7537268" cy="3357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26527" y="1737360"/>
            <a:ext cx="735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Pagalbos mokiniui teikimas</a:t>
            </a:r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2" y="2025988"/>
            <a:ext cx="1916664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7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685</TotalTime>
  <Words>750</Words>
  <Application>Microsoft Office PowerPoint</Application>
  <PresentationFormat>Widescreen</PresentationFormat>
  <Paragraphs>139</Paragraphs>
  <Slides>27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Calibri</vt:lpstr>
      <vt:lpstr>Calibri Light</vt:lpstr>
      <vt:lpstr>Cambria Math</vt:lpstr>
      <vt:lpstr>Courier New</vt:lpstr>
      <vt:lpstr>Times New Roman</vt:lpstr>
      <vt:lpstr>Retrospect</vt:lpstr>
      <vt:lpstr>Dokumentas</vt:lpstr>
      <vt:lpstr>Realaus turinio užduotys – iššūkis dešimtokui</vt:lpstr>
      <vt:lpstr>Iššūkis dešimtokui</vt:lpstr>
      <vt:lpstr>Iššūkis dešimtokui</vt:lpstr>
      <vt:lpstr>Iššūkis dešimtokui</vt:lpstr>
      <vt:lpstr>Iššūkis dešimtokui</vt:lpstr>
      <vt:lpstr>Iššūkis dešimtokui</vt:lpstr>
      <vt:lpstr>      Projektas ,,Inovatyvi matematika – kiekvieno mokinio sėkmė“ </vt:lpstr>
      <vt:lpstr>Projektas ,,Inovatyvi matematika – kiekvieno mokinio sėkmė“</vt:lpstr>
      <vt:lpstr>Projektas ,,Inovatyvi matematika – kiekvieno mokinio sėkmė“</vt:lpstr>
      <vt:lpstr>Projektas ,,Inovatyvi matematika – kiekvieno mokinio sėkmė“</vt:lpstr>
      <vt:lpstr>Projektas ,,Inovatyvi matematika – kiekvieno mokinio sėkmė“</vt:lpstr>
      <vt:lpstr>Projektas ,,Inovatyvi matematika – kiekvieno mokinio sėkmė“</vt:lpstr>
      <vt:lpstr>Projektas ,,Inovatyvi matematika – kiekvieno mokinio sėkmė“</vt:lpstr>
      <vt:lpstr>Projektas ,,Inovatyvi matematika – kiekvieno mokinio sėkmė“</vt:lpstr>
      <vt:lpstr>Projektas ,,Inovatyvi matematika – kiekvieno mokinio sėkmė“</vt:lpstr>
      <vt:lpstr>Projektas ,,Inovatyvi matematika – kiekvieno mokinio sėkmė“</vt:lpstr>
      <vt:lpstr>    Užduoties pavyzdys</vt:lpstr>
      <vt:lpstr>Besisukančios durys, sudarytos iš trijų lygių dalių, per minutę pilnai apsisuka 4 kartus. Į vieną dalį telpa 3 žmonės. Koks maksimalus kiekis žmonių gali išeiti iš pastato pro šias duris per 5 min?</vt:lpstr>
      <vt:lpstr>Uždavinio aprašymo kortelė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Projektas ,,Inovatyvi matematika – kiekvieno mokinio sėkmė“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Realaus turinio užduotys – iššūkis dešimtokui</dc:title>
  <dc:creator>admin</dc:creator>
  <cp:lastModifiedBy>112</cp:lastModifiedBy>
  <cp:revision>63</cp:revision>
  <cp:lastPrinted>2019-04-24T12:48:08Z</cp:lastPrinted>
  <dcterms:created xsi:type="dcterms:W3CDTF">2019-04-24T08:45:26Z</dcterms:created>
  <dcterms:modified xsi:type="dcterms:W3CDTF">2019-05-15T04:52:59Z</dcterms:modified>
</cp:coreProperties>
</file>